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2" r:id="rId7"/>
    <p:sldId id="270" r:id="rId8"/>
    <p:sldId id="281" r:id="rId9"/>
    <p:sldId id="266" r:id="rId10"/>
    <p:sldId id="271" r:id="rId11"/>
    <p:sldId id="267" r:id="rId12"/>
    <p:sldId id="268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0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4617" autoAdjust="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28EB34-F385-4F57-9EA0-E1CFC6587D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E35A45-F240-4881-A494-5C2F6AF7F8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0E2184-3B8D-499B-B9FD-8CED10A852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7F6903-FA1B-4844-8B65-E6B32695F1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39948-512F-4F82-9599-00DA9F91E3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5D627-D733-47D1-8C54-0F817B21EC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5DFB13-9705-4ACB-B8CA-18D522B8AD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44DF10-042D-4224-9272-FEEE78BD38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C6BD1-269E-4AF8-A548-3B199C402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5472C0-9BF9-4607-ABDA-883BF28D41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5C836-38AD-44E3-9FD0-1F17117399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AA9373A2-3BCF-490E-99F2-FEF2F4B72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0.wav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1.wav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2.wav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3.wav"/><Relationship Id="rId5" Type="http://schemas.openxmlformats.org/officeDocument/2006/relationships/image" Target="../media/image2.png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4.wav"/><Relationship Id="rId6" Type="http://schemas.openxmlformats.org/officeDocument/2006/relationships/image" Target="../media/image2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5.wav"/><Relationship Id="rId5" Type="http://schemas.openxmlformats.org/officeDocument/2006/relationships/image" Target="../media/image2.png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6.wav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7.wav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8.wav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9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20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Relationship Id="rId6" Type="http://schemas.openxmlformats.org/officeDocument/2006/relationships/image" Target="../media/image2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2051" name="Picture 5" descr="r214377_829941"/>
          <p:cNvPicPr>
            <a:picLocks noChangeAspect="1" noChangeArrowheads="1"/>
          </p:cNvPicPr>
          <p:nvPr/>
        </p:nvPicPr>
        <p:blipFill>
          <a:blip r:embed="rId3" cstate="print"/>
          <a:srcRect r="21053"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04800"/>
            <a:ext cx="9144000" cy="1470025"/>
          </a:xfrm>
        </p:spPr>
        <p:txBody>
          <a:bodyPr/>
          <a:lstStyle/>
          <a:p>
            <a:pPr eaLnBrk="1" hangingPunct="1"/>
            <a:r>
              <a:rPr lang="en-US" sz="6200" b="1" smtClean="0">
                <a:solidFill>
                  <a:schemeClr val="bg1"/>
                </a:solidFill>
                <a:latin typeface="Arial Black" pitchFamily="34" charset="0"/>
              </a:rPr>
              <a:t>My Rural Placement </a:t>
            </a:r>
            <a:br>
              <a:rPr lang="en-US" sz="6200" b="1" smtClean="0">
                <a:solidFill>
                  <a:schemeClr val="bg1"/>
                </a:solidFill>
                <a:latin typeface="Arial Black" pitchFamily="34" charset="0"/>
              </a:rPr>
            </a:br>
            <a:r>
              <a:rPr lang="en-US" sz="6200" b="1" smtClean="0">
                <a:solidFill>
                  <a:schemeClr val="bg1"/>
                </a:solidFill>
                <a:latin typeface="Arial Black" pitchFamily="34" charset="0"/>
              </a:rPr>
              <a:t>Experience</a:t>
            </a:r>
            <a:r>
              <a:rPr lang="en-US" sz="4000" smtClean="0"/>
              <a:t> </a:t>
            </a:r>
          </a:p>
        </p:txBody>
      </p:sp>
      <p:pic>
        <p:nvPicPr>
          <p:cNvPr id="2057" name="Picture 9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2953.WAV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06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5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Mike-Russell-Marketing-farmers-market-Nataliemaynor"/>
          <p:cNvPicPr>
            <a:picLocks noChangeAspect="1" noChangeArrowheads="1"/>
          </p:cNvPicPr>
          <p:nvPr/>
        </p:nvPicPr>
        <p:blipFill>
          <a:blip r:embed="rId3" cstate="print"/>
          <a:srcRect t="13637" b="13637"/>
          <a:stretch>
            <a:fillRect/>
          </a:stretch>
        </p:blipFill>
        <p:spPr bwMode="auto">
          <a:xfrm>
            <a:off x="4648200" y="4191000"/>
            <a:ext cx="4495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2895600"/>
            <a:ext cx="9144000" cy="1143000"/>
          </a:xfrm>
        </p:spPr>
        <p:txBody>
          <a:bodyPr/>
          <a:lstStyle/>
          <a:p>
            <a:pPr eaLnBrk="1" hangingPunct="1"/>
            <a:r>
              <a:rPr lang="en-US" sz="7200" b="1" smtClean="0">
                <a:solidFill>
                  <a:schemeClr val="bg1"/>
                </a:solidFill>
                <a:latin typeface="Bradley Hand ITC" pitchFamily="66" charset="0"/>
              </a:rPr>
              <a:t>Nothing to worry about</a:t>
            </a:r>
          </a:p>
        </p:txBody>
      </p:sp>
      <p:pic>
        <p:nvPicPr>
          <p:cNvPr id="11268" name="Picture 6" descr="happy-farmer-thumb3866799"/>
          <p:cNvPicPr>
            <a:picLocks noChangeAspect="1" noChangeArrowheads="1"/>
          </p:cNvPicPr>
          <p:nvPr/>
        </p:nvPicPr>
        <p:blipFill>
          <a:blip r:embed="rId4" cstate="print"/>
          <a:srcRect b="4167"/>
          <a:stretch>
            <a:fillRect/>
          </a:stretch>
        </p:blipFill>
        <p:spPr bwMode="auto">
          <a:xfrm>
            <a:off x="228600" y="152400"/>
            <a:ext cx="2057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7" descr="students_skeleton2_07"/>
          <p:cNvPicPr>
            <a:picLocks noChangeAspect="1" noChangeArrowheads="1"/>
          </p:cNvPicPr>
          <p:nvPr/>
        </p:nvPicPr>
        <p:blipFill>
          <a:blip r:embed="rId5" cstate="print"/>
          <a:srcRect l="3409" t="1459" r="1137" b="2821"/>
          <a:stretch>
            <a:fillRect/>
          </a:stretch>
        </p:blipFill>
        <p:spPr bwMode="auto">
          <a:xfrm>
            <a:off x="152400" y="4191000"/>
            <a:ext cx="4267200" cy="244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8" descr="hospital_staf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90800" y="152400"/>
            <a:ext cx="40386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5" descr="article-0-062fb0bc000005dc-266_468x618"/>
          <p:cNvPicPr>
            <a:picLocks noChangeAspect="1" noChangeArrowheads="1"/>
          </p:cNvPicPr>
          <p:nvPr/>
        </p:nvPicPr>
        <p:blipFill>
          <a:blip r:embed="rId7" cstate="print"/>
          <a:srcRect l="10406" t="1848" r="6342" b="16899"/>
          <a:stretch>
            <a:fillRect/>
          </a:stretch>
        </p:blipFill>
        <p:spPr bwMode="auto">
          <a:xfrm>
            <a:off x="6858000" y="152400"/>
            <a:ext cx="206692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8" name="Picture 14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3522.WAV"/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97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5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51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953000"/>
            <a:ext cx="9144000" cy="1752600"/>
          </a:xfrm>
        </p:spPr>
        <p:txBody>
          <a:bodyPr/>
          <a:lstStyle/>
          <a:p>
            <a:pPr eaLnBrk="1" hangingPunct="1"/>
            <a:r>
              <a:rPr lang="en-US" sz="11000" b="1" smtClean="0">
                <a:solidFill>
                  <a:schemeClr val="bg1"/>
                </a:solidFill>
                <a:latin typeface="Jokerman" pitchFamily="82" charset="0"/>
              </a:rPr>
              <a:t>Slower Pace</a:t>
            </a:r>
          </a:p>
        </p:txBody>
      </p:sp>
      <p:pic>
        <p:nvPicPr>
          <p:cNvPr id="12291" name="Picture 18" descr="article-1021814-01F83BB90000044D-910_468x286"/>
          <p:cNvPicPr>
            <a:picLocks noChangeAspect="1" noChangeArrowheads="1"/>
          </p:cNvPicPr>
          <p:nvPr/>
        </p:nvPicPr>
        <p:blipFill>
          <a:blip r:embed="rId3" cstate="print"/>
          <a:srcRect l="6975" t="3261" r="55168"/>
          <a:stretch>
            <a:fillRect/>
          </a:stretch>
        </p:blipFill>
        <p:spPr bwMode="auto">
          <a:xfrm>
            <a:off x="152400" y="152400"/>
            <a:ext cx="2895600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20" descr="adolescents-hospital-wards"/>
          <p:cNvPicPr>
            <a:picLocks noChangeAspect="1" noChangeArrowheads="1"/>
          </p:cNvPicPr>
          <p:nvPr/>
        </p:nvPicPr>
        <p:blipFill>
          <a:blip r:embed="rId4" cstate="print"/>
          <a:srcRect l="2219" r="6818" b="7054"/>
          <a:stretch>
            <a:fillRect/>
          </a:stretch>
        </p:blipFill>
        <p:spPr bwMode="auto">
          <a:xfrm>
            <a:off x="3200400" y="2514600"/>
            <a:ext cx="3124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22" descr="IBOLT_GG246013_4102765_resized"/>
          <p:cNvPicPr>
            <a:picLocks noChangeAspect="1" noChangeArrowheads="1"/>
          </p:cNvPicPr>
          <p:nvPr/>
        </p:nvPicPr>
        <p:blipFill>
          <a:blip r:embed="rId5" cstate="print"/>
          <a:srcRect l="2286" t="14957" r="1714"/>
          <a:stretch>
            <a:fillRect/>
          </a:stretch>
        </p:blipFill>
        <p:spPr bwMode="auto">
          <a:xfrm>
            <a:off x="3200400" y="152400"/>
            <a:ext cx="3200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3" descr="2346822335_b83bb777d0"/>
          <p:cNvPicPr>
            <a:picLocks noChangeAspect="1" noChangeArrowheads="1"/>
          </p:cNvPicPr>
          <p:nvPr/>
        </p:nvPicPr>
        <p:blipFill>
          <a:blip r:embed="rId6" cstate="print"/>
          <a:srcRect l="10835" t="3279" r="17920"/>
          <a:stretch>
            <a:fillRect/>
          </a:stretch>
        </p:blipFill>
        <p:spPr bwMode="auto">
          <a:xfrm>
            <a:off x="6553200" y="152400"/>
            <a:ext cx="2438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84" name="Picture 24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3744.WAV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205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3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38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4" descr="2009-Oct-15_42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28600"/>
            <a:ext cx="6172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10" descr="2616918-speed-limit-kilometer-per-hour-road-sign-by-road-in-rural-australia"/>
          <p:cNvPicPr>
            <a:picLocks noChangeAspect="1" noChangeArrowheads="1"/>
          </p:cNvPicPr>
          <p:nvPr/>
        </p:nvPicPr>
        <p:blipFill>
          <a:blip r:embed="rId4" cstate="print"/>
          <a:srcRect r="36734"/>
          <a:stretch>
            <a:fillRect/>
          </a:stretch>
        </p:blipFill>
        <p:spPr bwMode="auto">
          <a:xfrm>
            <a:off x="6629400" y="228600"/>
            <a:ext cx="2362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05800" cy="1371600"/>
          </a:xfrm>
        </p:spPr>
        <p:txBody>
          <a:bodyPr/>
          <a:lstStyle/>
          <a:p>
            <a:pPr eaLnBrk="1" hangingPunct="1"/>
            <a:r>
              <a:rPr lang="en-US" sz="8800" b="1" smtClean="0">
                <a:solidFill>
                  <a:schemeClr val="bg1"/>
                </a:solidFill>
                <a:latin typeface="Castellar" pitchFamily="18" charset="0"/>
              </a:rPr>
              <a:t>Home Visits</a:t>
            </a:r>
          </a:p>
        </p:txBody>
      </p:sp>
      <p:pic>
        <p:nvPicPr>
          <p:cNvPr id="13317" name="Picture 12" descr="australia-farm-00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419600"/>
            <a:ext cx="4343400" cy="226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6" descr="SCN_19-10-2010_EGN_02_194128b_t325"/>
          <p:cNvPicPr>
            <a:picLocks noChangeAspect="1" noChangeArrowheads="1"/>
          </p:cNvPicPr>
          <p:nvPr/>
        </p:nvPicPr>
        <p:blipFill>
          <a:blip r:embed="rId6" cstate="print"/>
          <a:srcRect b="12836"/>
          <a:stretch>
            <a:fillRect/>
          </a:stretch>
        </p:blipFill>
        <p:spPr bwMode="auto">
          <a:xfrm>
            <a:off x="228600" y="4419600"/>
            <a:ext cx="4114800" cy="225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07" name="Picture 23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3495.WAV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283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4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40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3886200" cy="2895600"/>
          </a:xfrm>
        </p:spPr>
        <p:txBody>
          <a:bodyPr/>
          <a:lstStyle/>
          <a:p>
            <a:pPr eaLnBrk="1" hangingPunct="1"/>
            <a:r>
              <a:rPr lang="en-US" sz="6600" b="1" smtClean="0">
                <a:solidFill>
                  <a:schemeClr val="bg1"/>
                </a:solidFill>
                <a:latin typeface="Bradley Hand ITC" pitchFamily="66" charset="0"/>
              </a:rPr>
              <a:t>Generous with their time</a:t>
            </a:r>
          </a:p>
        </p:txBody>
      </p:sp>
      <p:pic>
        <p:nvPicPr>
          <p:cNvPr id="14339" name="Picture 17" descr="analogue_clock_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181350"/>
            <a:ext cx="367665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21" descr="j041006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52400"/>
            <a:ext cx="4310063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51" name="Picture 23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259.WAV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222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5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55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6000" smtClean="0">
                <a:solidFill>
                  <a:schemeClr val="bg1"/>
                </a:solidFill>
                <a:latin typeface="Broadway" pitchFamily="82" charset="0"/>
              </a:rPr>
              <a:t>Weekend Trips</a:t>
            </a:r>
          </a:p>
        </p:txBody>
      </p:sp>
      <p:pic>
        <p:nvPicPr>
          <p:cNvPr id="15363" name="Picture 5" descr="golden-guitar-tamwort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838" y="1600200"/>
            <a:ext cx="342423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7" descr="Sheep_shearing_by_Magic_Foundry"/>
          <p:cNvPicPr>
            <a:picLocks noChangeAspect="1" noChangeArrowheads="1"/>
          </p:cNvPicPr>
          <p:nvPr/>
        </p:nvPicPr>
        <p:blipFill>
          <a:blip r:embed="rId4" cstate="print"/>
          <a:srcRect t="2667" b="12001"/>
          <a:stretch>
            <a:fillRect/>
          </a:stretch>
        </p:blipFill>
        <p:spPr bwMode="auto">
          <a:xfrm>
            <a:off x="4419600" y="4038600"/>
            <a:ext cx="3810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11" descr="persil+the+sheep+dog"/>
          <p:cNvPicPr>
            <a:picLocks noChangeAspect="1" noChangeArrowheads="1"/>
          </p:cNvPicPr>
          <p:nvPr/>
        </p:nvPicPr>
        <p:blipFill>
          <a:blip r:embed="rId5" cstate="print"/>
          <a:srcRect t="9006" b="3940"/>
          <a:stretch>
            <a:fillRect/>
          </a:stretch>
        </p:blipFill>
        <p:spPr bwMode="auto">
          <a:xfrm>
            <a:off x="4343400" y="1600200"/>
            <a:ext cx="3810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5" name="Picture 13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50.WAV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314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5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56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9144000" cy="3276600"/>
          </a:xfrm>
        </p:spPr>
        <p:txBody>
          <a:bodyPr/>
          <a:lstStyle/>
          <a:p>
            <a:pPr eaLnBrk="1" hangingPunct="1"/>
            <a:r>
              <a:rPr lang="en-US" sz="8000" smtClean="0">
                <a:solidFill>
                  <a:schemeClr val="bg1"/>
                </a:solidFill>
                <a:latin typeface="Chiller" pitchFamily="82" charset="0"/>
              </a:rPr>
              <a:t>“Everyone really does</a:t>
            </a:r>
            <a:r>
              <a:rPr lang="en-US" sz="8000" i="1" smtClean="0">
                <a:solidFill>
                  <a:schemeClr val="bg1"/>
                </a:solidFill>
                <a:latin typeface="Chiller" pitchFamily="82" charset="0"/>
              </a:rPr>
              <a:t> </a:t>
            </a:r>
            <a:br>
              <a:rPr lang="en-US" sz="8000" i="1" smtClean="0">
                <a:solidFill>
                  <a:schemeClr val="bg1"/>
                </a:solidFill>
                <a:latin typeface="Chiller" pitchFamily="82" charset="0"/>
              </a:rPr>
            </a:br>
            <a:r>
              <a:rPr lang="en-US" sz="8000" smtClean="0">
                <a:solidFill>
                  <a:schemeClr val="bg1"/>
                </a:solidFill>
                <a:latin typeface="Chiller" pitchFamily="82" charset="0"/>
              </a:rPr>
              <a:t>know everyone in rural towns”</a:t>
            </a:r>
            <a:r>
              <a:rPr lang="en-US" sz="4000" smtClean="0"/>
              <a:t> </a:t>
            </a:r>
          </a:p>
        </p:txBody>
      </p:sp>
      <p:pic>
        <p:nvPicPr>
          <p:cNvPr id="16387" name="Picture 5" descr="L_241600a"/>
          <p:cNvPicPr>
            <a:picLocks noChangeAspect="1" noChangeArrowheads="1"/>
          </p:cNvPicPr>
          <p:nvPr/>
        </p:nvPicPr>
        <p:blipFill>
          <a:blip r:embed="rId3" cstate="print"/>
          <a:srcRect b="10257"/>
          <a:stretch>
            <a:fillRect/>
          </a:stretch>
        </p:blipFill>
        <p:spPr bwMode="auto">
          <a:xfrm>
            <a:off x="304800" y="3505200"/>
            <a:ext cx="457200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7" descr="513EA6C3E945D1CB2E921A99F08DC6"/>
          <p:cNvPicPr>
            <a:picLocks noChangeAspect="1" noChangeArrowheads="1"/>
          </p:cNvPicPr>
          <p:nvPr/>
        </p:nvPicPr>
        <p:blipFill>
          <a:blip r:embed="rId4" cstate="print"/>
          <a:srcRect l="5351" b="3801"/>
          <a:stretch>
            <a:fillRect/>
          </a:stretch>
        </p:blipFill>
        <p:spPr bwMode="auto">
          <a:xfrm>
            <a:off x="5105400" y="3505200"/>
            <a:ext cx="3733800" cy="306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7" name="Picture 11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895.WAV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5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58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038600" y="304800"/>
            <a:ext cx="4648200" cy="1371600"/>
          </a:xfrm>
        </p:spPr>
        <p:txBody>
          <a:bodyPr/>
          <a:lstStyle/>
          <a:p>
            <a:pPr eaLnBrk="1" hangingPunct="1"/>
            <a:r>
              <a:rPr lang="en-US" sz="5400" smtClean="0">
                <a:solidFill>
                  <a:schemeClr val="bg1"/>
                </a:solidFill>
                <a:latin typeface="Broadway" pitchFamily="82" charset="0"/>
              </a:rPr>
              <a:t>Rural Placement</a:t>
            </a:r>
          </a:p>
        </p:txBody>
      </p:sp>
      <p:pic>
        <p:nvPicPr>
          <p:cNvPr id="17411" name="Picture 4" descr="2346822335_b83bb777d0"/>
          <p:cNvPicPr>
            <a:picLocks noChangeAspect="1" noChangeArrowheads="1"/>
          </p:cNvPicPr>
          <p:nvPr/>
        </p:nvPicPr>
        <p:blipFill>
          <a:blip r:embed="rId3" cstate="print"/>
          <a:srcRect l="7635" r="13467"/>
          <a:stretch>
            <a:fillRect/>
          </a:stretch>
        </p:blipFill>
        <p:spPr bwMode="auto">
          <a:xfrm>
            <a:off x="304800" y="304800"/>
            <a:ext cx="3243263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7" name="Picture 7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728.WAV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19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6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60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038600" y="152400"/>
            <a:ext cx="4648200" cy="1371600"/>
          </a:xfrm>
        </p:spPr>
        <p:txBody>
          <a:bodyPr/>
          <a:lstStyle/>
          <a:p>
            <a:pPr eaLnBrk="1" hangingPunct="1"/>
            <a:r>
              <a:rPr lang="en-US" sz="5400" smtClean="0">
                <a:solidFill>
                  <a:schemeClr val="bg1"/>
                </a:solidFill>
                <a:latin typeface="Broadway" pitchFamily="82" charset="0"/>
              </a:rPr>
              <a:t>Rural Placement</a:t>
            </a:r>
          </a:p>
        </p:txBody>
      </p:sp>
      <p:pic>
        <p:nvPicPr>
          <p:cNvPr id="18435" name="Picture 3" descr="2346822335_b83bb777d0"/>
          <p:cNvPicPr>
            <a:picLocks noChangeAspect="1" noChangeArrowheads="1"/>
          </p:cNvPicPr>
          <p:nvPr/>
        </p:nvPicPr>
        <p:blipFill>
          <a:blip r:embed="rId3" cstate="print"/>
          <a:srcRect l="7635" r="13467"/>
          <a:stretch>
            <a:fillRect/>
          </a:stretch>
        </p:blipFill>
        <p:spPr bwMode="auto">
          <a:xfrm>
            <a:off x="304800" y="304800"/>
            <a:ext cx="3243263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733800" y="1905000"/>
            <a:ext cx="5257800" cy="4800600"/>
          </a:xfrm>
          <a:noFill/>
        </p:spPr>
        <p:txBody>
          <a:bodyPr/>
          <a:lstStyle/>
          <a:p>
            <a:pPr eaLnBrk="1" hangingPunct="1"/>
            <a:r>
              <a:rPr lang="en-US" sz="4400" b="1" smtClean="0">
                <a:solidFill>
                  <a:schemeClr val="bg1"/>
                </a:solidFill>
                <a:latin typeface="Bradley Hand ITC" pitchFamily="66" charset="0"/>
              </a:rPr>
              <a:t>Flexible and adaptive in practice</a:t>
            </a:r>
          </a:p>
        </p:txBody>
      </p:sp>
      <p:pic>
        <p:nvPicPr>
          <p:cNvPr id="27655" name="Picture 7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2937.WAV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51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6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65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038600" y="152400"/>
            <a:ext cx="4648200" cy="1371600"/>
          </a:xfrm>
        </p:spPr>
        <p:txBody>
          <a:bodyPr/>
          <a:lstStyle/>
          <a:p>
            <a:pPr eaLnBrk="1" hangingPunct="1"/>
            <a:r>
              <a:rPr lang="en-US" sz="5400" smtClean="0">
                <a:solidFill>
                  <a:schemeClr val="bg1"/>
                </a:solidFill>
                <a:latin typeface="Broadway" pitchFamily="82" charset="0"/>
              </a:rPr>
              <a:t>Rural Placement</a:t>
            </a:r>
          </a:p>
        </p:txBody>
      </p:sp>
      <p:pic>
        <p:nvPicPr>
          <p:cNvPr id="19459" name="Picture 3" descr="2346822335_b83bb777d0"/>
          <p:cNvPicPr>
            <a:picLocks noChangeAspect="1" noChangeArrowheads="1"/>
          </p:cNvPicPr>
          <p:nvPr/>
        </p:nvPicPr>
        <p:blipFill>
          <a:blip r:embed="rId3" cstate="print"/>
          <a:srcRect l="7635" r="13467"/>
          <a:stretch>
            <a:fillRect/>
          </a:stretch>
        </p:blipFill>
        <p:spPr bwMode="auto">
          <a:xfrm>
            <a:off x="304800" y="304800"/>
            <a:ext cx="3243263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733800" y="1905000"/>
            <a:ext cx="5257800" cy="4800600"/>
          </a:xfrm>
          <a:noFill/>
        </p:spPr>
        <p:txBody>
          <a:bodyPr/>
          <a:lstStyle/>
          <a:p>
            <a:pPr eaLnBrk="1" hangingPunct="1"/>
            <a:r>
              <a:rPr lang="en-US" sz="4400" b="1" smtClean="0">
                <a:solidFill>
                  <a:schemeClr val="bg1"/>
                </a:solidFill>
                <a:latin typeface="Bradley Hand ITC" pitchFamily="66" charset="0"/>
              </a:rPr>
              <a:t>Flexible and adaptive in practice</a:t>
            </a:r>
          </a:p>
          <a:p>
            <a:pPr eaLnBrk="1" hangingPunct="1"/>
            <a:endParaRPr lang="en-US" sz="1000" b="1" smtClean="0">
              <a:solidFill>
                <a:schemeClr val="bg1"/>
              </a:solidFill>
              <a:latin typeface="Bradley Hand ITC" pitchFamily="66" charset="0"/>
            </a:endParaRPr>
          </a:p>
          <a:p>
            <a:pPr eaLnBrk="1" hangingPunct="1"/>
            <a:r>
              <a:rPr lang="en-US" sz="4400" b="1" smtClean="0">
                <a:solidFill>
                  <a:schemeClr val="bg1"/>
                </a:solidFill>
                <a:latin typeface="Bradley Hand ITC" pitchFamily="66" charset="0"/>
              </a:rPr>
              <a:t>Think outside the square</a:t>
            </a:r>
          </a:p>
          <a:p>
            <a:pPr eaLnBrk="1" hangingPunct="1"/>
            <a:endParaRPr lang="en-US" sz="1000" b="1" smtClean="0">
              <a:solidFill>
                <a:schemeClr val="bg1"/>
              </a:solidFill>
              <a:latin typeface="Bradley Hand ITC" pitchFamily="66" charset="0"/>
            </a:endParaRPr>
          </a:p>
          <a:p>
            <a:pPr eaLnBrk="1" hangingPunct="1">
              <a:buFontTx/>
              <a:buNone/>
            </a:pPr>
            <a:endParaRPr lang="en-US" sz="4400" b="1" smtClean="0">
              <a:solidFill>
                <a:schemeClr val="bg1"/>
              </a:solidFill>
              <a:latin typeface="Bradley Hand ITC" pitchFamily="66" charset="0"/>
            </a:endParaRPr>
          </a:p>
        </p:txBody>
      </p:sp>
      <p:pic>
        <p:nvPicPr>
          <p:cNvPr id="33798" name="Picture 6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3536.WAV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45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7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79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038600" y="152400"/>
            <a:ext cx="4648200" cy="1371600"/>
          </a:xfrm>
        </p:spPr>
        <p:txBody>
          <a:bodyPr/>
          <a:lstStyle/>
          <a:p>
            <a:pPr eaLnBrk="1" hangingPunct="1"/>
            <a:r>
              <a:rPr lang="en-US" sz="5400" smtClean="0">
                <a:solidFill>
                  <a:schemeClr val="bg1"/>
                </a:solidFill>
                <a:latin typeface="Broadway" pitchFamily="82" charset="0"/>
              </a:rPr>
              <a:t>Rural Placement</a:t>
            </a:r>
          </a:p>
        </p:txBody>
      </p:sp>
      <p:pic>
        <p:nvPicPr>
          <p:cNvPr id="20483" name="Picture 3" descr="2346822335_b83bb777d0"/>
          <p:cNvPicPr>
            <a:picLocks noChangeAspect="1" noChangeArrowheads="1"/>
          </p:cNvPicPr>
          <p:nvPr/>
        </p:nvPicPr>
        <p:blipFill>
          <a:blip r:embed="rId3" cstate="print"/>
          <a:srcRect l="7635" r="13467"/>
          <a:stretch>
            <a:fillRect/>
          </a:stretch>
        </p:blipFill>
        <p:spPr bwMode="auto">
          <a:xfrm>
            <a:off x="304800" y="304800"/>
            <a:ext cx="3243263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733800" y="1905000"/>
            <a:ext cx="5257800" cy="4800600"/>
          </a:xfrm>
          <a:noFill/>
        </p:spPr>
        <p:txBody>
          <a:bodyPr/>
          <a:lstStyle/>
          <a:p>
            <a:pPr eaLnBrk="1" hangingPunct="1"/>
            <a:r>
              <a:rPr lang="en-US" sz="4400" b="1" smtClean="0">
                <a:solidFill>
                  <a:schemeClr val="bg1"/>
                </a:solidFill>
                <a:latin typeface="Bradley Hand ITC" pitchFamily="66" charset="0"/>
              </a:rPr>
              <a:t>Flexible and adaptive in practice</a:t>
            </a:r>
          </a:p>
          <a:p>
            <a:pPr eaLnBrk="1" hangingPunct="1"/>
            <a:endParaRPr lang="en-US" sz="1000" b="1" smtClean="0">
              <a:solidFill>
                <a:schemeClr val="bg1"/>
              </a:solidFill>
              <a:latin typeface="Bradley Hand ITC" pitchFamily="66" charset="0"/>
            </a:endParaRPr>
          </a:p>
          <a:p>
            <a:pPr eaLnBrk="1" hangingPunct="1"/>
            <a:r>
              <a:rPr lang="en-US" sz="4400" b="1" smtClean="0">
                <a:solidFill>
                  <a:schemeClr val="bg1"/>
                </a:solidFill>
                <a:latin typeface="Bradley Hand ITC" pitchFamily="66" charset="0"/>
              </a:rPr>
              <a:t>Think outside the square</a:t>
            </a:r>
          </a:p>
          <a:p>
            <a:pPr eaLnBrk="1" hangingPunct="1"/>
            <a:endParaRPr lang="en-US" sz="1000" b="1" smtClean="0">
              <a:solidFill>
                <a:schemeClr val="bg1"/>
              </a:solidFill>
              <a:latin typeface="Bradley Hand ITC" pitchFamily="66" charset="0"/>
            </a:endParaRPr>
          </a:p>
          <a:p>
            <a:pPr eaLnBrk="1" hangingPunct="1"/>
            <a:r>
              <a:rPr lang="en-US" sz="4400" b="1" smtClean="0">
                <a:solidFill>
                  <a:schemeClr val="bg1"/>
                </a:solidFill>
                <a:latin typeface="Bradley Hand ITC" pitchFamily="66" charset="0"/>
              </a:rPr>
              <a:t> Innovative and creative</a:t>
            </a:r>
          </a:p>
        </p:txBody>
      </p:sp>
      <p:pic>
        <p:nvPicPr>
          <p:cNvPr id="34823" name="Picture 7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776.WAV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58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8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82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 descr="sydney-city-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333875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9" descr="Sydney_City_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2209800"/>
            <a:ext cx="4876800" cy="36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11" descr="cbd_deadheart_wideweb__470x313,0"/>
          <p:cNvPicPr>
            <a:picLocks noChangeAspect="1" noChangeArrowheads="1"/>
          </p:cNvPicPr>
          <p:nvPr/>
        </p:nvPicPr>
        <p:blipFill>
          <a:blip r:embed="rId5" cstate="print"/>
          <a:srcRect l="5173" r="3448"/>
          <a:stretch>
            <a:fillRect/>
          </a:stretch>
        </p:blipFill>
        <p:spPr bwMode="auto">
          <a:xfrm>
            <a:off x="4267200" y="0"/>
            <a:ext cx="4876800" cy="222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15" descr="art_triathletes2-420x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000" y="5067300"/>
            <a:ext cx="26670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17" descr="114"/>
          <p:cNvPicPr>
            <a:picLocks noChangeAspect="1" noChangeArrowheads="1"/>
          </p:cNvPicPr>
          <p:nvPr/>
        </p:nvPicPr>
        <p:blipFill>
          <a:blip r:embed="rId7" cstate="print"/>
          <a:srcRect l="3448" t="13792"/>
          <a:stretch>
            <a:fillRect/>
          </a:stretch>
        </p:blipFill>
        <p:spPr bwMode="auto">
          <a:xfrm>
            <a:off x="0" y="4000500"/>
            <a:ext cx="42672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95600"/>
            <a:ext cx="4267200" cy="114300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en-US" sz="7200" smtClean="0">
                <a:solidFill>
                  <a:schemeClr val="bg1"/>
                </a:solidFill>
                <a:latin typeface="Imprint MT Shadow" pitchFamily="82" charset="0"/>
              </a:rPr>
              <a:t>City Kid</a:t>
            </a:r>
          </a:p>
        </p:txBody>
      </p:sp>
      <p:pic>
        <p:nvPicPr>
          <p:cNvPr id="3080" name="Picture 19" descr="4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67200" y="5068888"/>
            <a:ext cx="2209800" cy="178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95" name="Picture 23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445.WAV"/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06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9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21507" name="Picture 3" descr="r214377_829941"/>
          <p:cNvPicPr>
            <a:picLocks noChangeAspect="1" noChangeArrowheads="1"/>
          </p:cNvPicPr>
          <p:nvPr/>
        </p:nvPicPr>
        <p:blipFill>
          <a:blip r:embed="rId3" cstate="print"/>
          <a:srcRect r="21053"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304800"/>
            <a:ext cx="9144000" cy="1470025"/>
          </a:xfrm>
        </p:spPr>
        <p:txBody>
          <a:bodyPr/>
          <a:lstStyle/>
          <a:p>
            <a:pPr eaLnBrk="1" hangingPunct="1"/>
            <a:r>
              <a:rPr lang="en-US" sz="6200" b="1" smtClean="0">
                <a:solidFill>
                  <a:schemeClr val="bg1"/>
                </a:solidFill>
                <a:latin typeface="Arial Black" pitchFamily="34" charset="0"/>
              </a:rPr>
              <a:t>My Rural Placement </a:t>
            </a:r>
            <a:br>
              <a:rPr lang="en-US" sz="6200" b="1" smtClean="0">
                <a:solidFill>
                  <a:schemeClr val="bg1"/>
                </a:solidFill>
                <a:latin typeface="Arial Black" pitchFamily="34" charset="0"/>
              </a:rPr>
            </a:br>
            <a:r>
              <a:rPr lang="en-US" sz="6200" b="1" smtClean="0">
                <a:solidFill>
                  <a:schemeClr val="bg1"/>
                </a:solidFill>
                <a:latin typeface="Arial Black" pitchFamily="34" charset="0"/>
              </a:rPr>
              <a:t>Experience</a:t>
            </a:r>
            <a:r>
              <a:rPr lang="en-US" sz="4000" smtClean="0"/>
              <a:t> 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0" y="5867400"/>
            <a:ext cx="9144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Bradley Hand ITC" pitchFamily="66" charset="0"/>
              </a:rPr>
              <a:t>A brilliant opportunity!</a:t>
            </a:r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36871" name="Picture 7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272.WAV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7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8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87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 descr="KangarooRoadSig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4950" y="0"/>
            <a:ext cx="382905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6"/>
          <p:cNvSpPr>
            <a:spLocks noChangeArrowheads="1"/>
          </p:cNvSpPr>
          <p:nvPr/>
        </p:nvSpPr>
        <p:spPr bwMode="auto">
          <a:xfrm>
            <a:off x="0" y="0"/>
            <a:ext cx="5334000" cy="1143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Rural Life…?</a:t>
            </a:r>
          </a:p>
        </p:txBody>
      </p:sp>
      <p:pic>
        <p:nvPicPr>
          <p:cNvPr id="4100" name="Picture 9" descr="svPOLKING_wideweb__470x312,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143000"/>
            <a:ext cx="5334000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11" descr="farmer"/>
          <p:cNvPicPr>
            <a:picLocks noChangeAspect="1" noChangeArrowheads="1"/>
          </p:cNvPicPr>
          <p:nvPr/>
        </p:nvPicPr>
        <p:blipFill>
          <a:blip r:embed="rId5" cstate="print"/>
          <a:srcRect l="6061"/>
          <a:stretch>
            <a:fillRect/>
          </a:stretch>
        </p:blipFill>
        <p:spPr bwMode="auto">
          <a:xfrm>
            <a:off x="0" y="4343400"/>
            <a:ext cx="2362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13" descr="Australian%20Drought%20Sheep%20capt_sge_ude78_111206071638_photo00_photo_default-512x29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2200" y="3657600"/>
            <a:ext cx="360045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3" name="Rectangle 7"/>
          <p:cNvSpPr>
            <a:spLocks noGrp="1" noChangeArrowheads="1"/>
          </p:cNvSpPr>
          <p:nvPr>
            <p:ph type="title"/>
          </p:nvPr>
        </p:nvSpPr>
        <p:spPr>
          <a:xfrm>
            <a:off x="1981200" y="5638800"/>
            <a:ext cx="7162800" cy="121920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en-US" sz="6000" b="1" smtClean="0">
                <a:solidFill>
                  <a:schemeClr val="bg1"/>
                </a:solidFill>
              </a:rPr>
              <a:t>What To Expect…?</a:t>
            </a:r>
            <a:r>
              <a:rPr lang="en-US" sz="5400" b="1" smtClean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113" name="Picture 17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552.WAV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81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6" descr="2007-09_Mesaros-CampingOutbackAustral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447800"/>
            <a:ext cx="6934200" cy="520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10600" cy="129540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en-US" sz="7200" b="1" smtClean="0">
                <a:solidFill>
                  <a:schemeClr val="bg1"/>
                </a:solidFill>
                <a:latin typeface="Arial Black" pitchFamily="34" charset="0"/>
              </a:rPr>
              <a:t>Accommodation</a:t>
            </a:r>
          </a:p>
        </p:txBody>
      </p:sp>
      <p:sp>
        <p:nvSpPr>
          <p:cNvPr id="5124" name="Rectangle 27"/>
          <p:cNvSpPr>
            <a:spLocks noChangeArrowheads="1"/>
          </p:cNvSpPr>
          <p:nvPr/>
        </p:nvSpPr>
        <p:spPr bwMode="auto">
          <a:xfrm rot="1439459">
            <a:off x="3429000" y="2209800"/>
            <a:ext cx="4572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7200" b="1">
                <a:latin typeface="Arial Black" pitchFamily="34" charset="0"/>
              </a:rPr>
              <a:t>Tent…?</a:t>
            </a:r>
          </a:p>
        </p:txBody>
      </p:sp>
      <p:pic>
        <p:nvPicPr>
          <p:cNvPr id="5149" name="Picture 29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033.WAV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57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4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10600" cy="129540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en-US" sz="7200" b="1" smtClean="0">
                <a:solidFill>
                  <a:schemeClr val="bg1"/>
                </a:solidFill>
                <a:latin typeface="Arial Black" pitchFamily="34" charset="0"/>
              </a:rPr>
              <a:t>Accommodation</a:t>
            </a:r>
          </a:p>
        </p:txBody>
      </p:sp>
      <p:pic>
        <p:nvPicPr>
          <p:cNvPr id="6147" name="Picture 7" descr="Bedroom%20version%2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1600200"/>
            <a:ext cx="4419600" cy="293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8" descr="IMG_015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600200"/>
            <a:ext cx="3733800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10" descr="1662660788_03147adc5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4216400"/>
            <a:ext cx="373380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Rectangle 11"/>
          <p:cNvSpPr>
            <a:spLocks noChangeArrowheads="1"/>
          </p:cNvSpPr>
          <p:nvPr/>
        </p:nvSpPr>
        <p:spPr bwMode="auto">
          <a:xfrm rot="-1284026">
            <a:off x="3684588" y="4489450"/>
            <a:ext cx="5486400" cy="1447800"/>
          </a:xfrm>
          <a:prstGeom prst="rect">
            <a:avLst/>
          </a:prstGeom>
          <a:solidFill>
            <a:schemeClr val="tx1"/>
          </a:solidFill>
          <a:ln w="31750">
            <a:solidFill>
              <a:schemeClr val="bg1"/>
            </a:solidFill>
            <a:prstDash val="lg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chemeClr val="bg1"/>
                </a:solidFill>
                <a:latin typeface="Arial Black" pitchFamily="34" charset="0"/>
              </a:rPr>
              <a:t>Onsite Student Accommodation</a:t>
            </a:r>
          </a:p>
        </p:txBody>
      </p:sp>
      <p:pic>
        <p:nvPicPr>
          <p:cNvPr id="18445" name="Picture 13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2161.WAV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33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4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44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096000" cy="129540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en-US" sz="7200" b="1" smtClean="0">
                <a:solidFill>
                  <a:schemeClr val="bg1"/>
                </a:solidFill>
                <a:latin typeface="Arial Black" pitchFamily="34" charset="0"/>
              </a:rPr>
              <a:t>Finance…?</a:t>
            </a:r>
          </a:p>
        </p:txBody>
      </p:sp>
      <p:pic>
        <p:nvPicPr>
          <p:cNvPr id="7171" name="Picture 10" descr="dollar-sign"/>
          <p:cNvPicPr>
            <a:picLocks noChangeAspect="1" noChangeArrowheads="1"/>
          </p:cNvPicPr>
          <p:nvPr/>
        </p:nvPicPr>
        <p:blipFill>
          <a:blip r:embed="rId3" cstate="print"/>
          <a:srcRect l="16969" r="12727"/>
          <a:stretch>
            <a:fillRect/>
          </a:stretch>
        </p:blipFill>
        <p:spPr bwMode="auto">
          <a:xfrm>
            <a:off x="152400" y="1219200"/>
            <a:ext cx="216693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17" descr="money"/>
          <p:cNvPicPr>
            <a:picLocks noChangeAspect="1" noChangeArrowheads="1"/>
          </p:cNvPicPr>
          <p:nvPr/>
        </p:nvPicPr>
        <p:blipFill>
          <a:blip r:embed="rId4" cstate="print"/>
          <a:srcRect l="9302" t="3030" r="6976"/>
          <a:stretch>
            <a:fillRect/>
          </a:stretch>
        </p:blipFill>
        <p:spPr bwMode="auto">
          <a:xfrm>
            <a:off x="6248400" y="152400"/>
            <a:ext cx="2743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19" descr="piggy-bank-on-money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1219200"/>
            <a:ext cx="3581400" cy="375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8" name="Picture 22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099.WAV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23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096000" cy="129540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en-US" sz="7200" b="1" smtClean="0">
                <a:solidFill>
                  <a:schemeClr val="bg1"/>
                </a:solidFill>
                <a:latin typeface="Arial Black" pitchFamily="34" charset="0"/>
              </a:rPr>
              <a:t>Finance…?</a:t>
            </a:r>
          </a:p>
        </p:txBody>
      </p:sp>
      <p:pic>
        <p:nvPicPr>
          <p:cNvPr id="8195" name="Picture 3" descr="dollar-sign"/>
          <p:cNvPicPr>
            <a:picLocks noChangeAspect="1" noChangeArrowheads="1"/>
          </p:cNvPicPr>
          <p:nvPr/>
        </p:nvPicPr>
        <p:blipFill>
          <a:blip r:embed="rId3" cstate="print"/>
          <a:srcRect l="16969" r="12727"/>
          <a:stretch>
            <a:fillRect/>
          </a:stretch>
        </p:blipFill>
        <p:spPr bwMode="auto">
          <a:xfrm>
            <a:off x="152400" y="1219200"/>
            <a:ext cx="216693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money"/>
          <p:cNvPicPr>
            <a:picLocks noChangeAspect="1" noChangeArrowheads="1"/>
          </p:cNvPicPr>
          <p:nvPr/>
        </p:nvPicPr>
        <p:blipFill>
          <a:blip r:embed="rId4" cstate="print"/>
          <a:srcRect l="9302" t="3030" r="6976"/>
          <a:stretch>
            <a:fillRect/>
          </a:stretch>
        </p:blipFill>
        <p:spPr bwMode="auto">
          <a:xfrm>
            <a:off x="6248400" y="152400"/>
            <a:ext cx="2743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 descr="piggy-bank-on-money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1219200"/>
            <a:ext cx="3581400" cy="375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8" name="Rectangle 6"/>
          <p:cNvSpPr>
            <a:spLocks noChangeArrowheads="1"/>
          </p:cNvSpPr>
          <p:nvPr/>
        </p:nvSpPr>
        <p:spPr bwMode="auto">
          <a:xfrm rot="-592679">
            <a:off x="1219200" y="4343400"/>
            <a:ext cx="7924800" cy="19812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  <a:prstDash val="lg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chemeClr val="bg1"/>
                </a:solidFill>
                <a:latin typeface="Arial Black" pitchFamily="34" charset="0"/>
              </a:rPr>
              <a:t>Rural Placement Grants and Scholarships</a:t>
            </a:r>
          </a:p>
        </p:txBody>
      </p:sp>
      <p:pic>
        <p:nvPicPr>
          <p:cNvPr id="20489" name="Picture 9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554.WAV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8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4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48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214377_829941"/>
          <p:cNvPicPr>
            <a:picLocks noChangeAspect="1" noChangeArrowheads="1"/>
          </p:cNvPicPr>
          <p:nvPr/>
        </p:nvPicPr>
        <p:blipFill>
          <a:blip r:embed="rId3" cstate="print"/>
          <a:srcRect r="21053"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401763"/>
          </a:xfrm>
          <a:noFill/>
          <a:ln w="50800"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en-US" sz="9600" b="1" smtClean="0">
                <a:solidFill>
                  <a:schemeClr val="bg1"/>
                </a:solidFill>
                <a:latin typeface="Arial Black" pitchFamily="34" charset="0"/>
              </a:rPr>
              <a:t>Placement</a:t>
            </a:r>
          </a:p>
        </p:txBody>
      </p:sp>
      <p:grpSp>
        <p:nvGrpSpPr>
          <p:cNvPr id="9220" name="Group 6"/>
          <p:cNvGrpSpPr>
            <a:grpSpLocks/>
          </p:cNvGrpSpPr>
          <p:nvPr/>
        </p:nvGrpSpPr>
        <p:grpSpPr bwMode="auto">
          <a:xfrm rot="-478531">
            <a:off x="228600" y="2362200"/>
            <a:ext cx="4038600" cy="1828800"/>
            <a:chOff x="288" y="1584"/>
            <a:chExt cx="2544" cy="1152"/>
          </a:xfrm>
        </p:grpSpPr>
        <p:sp>
          <p:nvSpPr>
            <p:cNvPr id="9222" name="Text Box 7"/>
            <p:cNvSpPr txBox="1">
              <a:spLocks noChangeArrowheads="1"/>
            </p:cNvSpPr>
            <p:nvPr/>
          </p:nvSpPr>
          <p:spPr bwMode="auto">
            <a:xfrm>
              <a:off x="288" y="1584"/>
              <a:ext cx="2544" cy="576"/>
            </a:xfrm>
            <a:prstGeom prst="rect">
              <a:avLst/>
            </a:prstGeom>
            <a:solidFill>
              <a:schemeClr val="bg1">
                <a:alpha val="27843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5400" b="1">
                  <a:latin typeface="Broadway" pitchFamily="82" charset="0"/>
                </a:rPr>
                <a:t>What to</a:t>
              </a:r>
              <a:r>
                <a:rPr lang="en-US" sz="4400" b="1">
                  <a:latin typeface="Broadway" pitchFamily="82" charset="0"/>
                </a:rPr>
                <a:t> </a:t>
              </a:r>
            </a:p>
          </p:txBody>
        </p:sp>
        <p:sp>
          <p:nvSpPr>
            <p:cNvPr id="9223" name="Text Box 8"/>
            <p:cNvSpPr txBox="1">
              <a:spLocks noChangeArrowheads="1"/>
            </p:cNvSpPr>
            <p:nvPr/>
          </p:nvSpPr>
          <p:spPr bwMode="auto">
            <a:xfrm>
              <a:off x="288" y="2160"/>
              <a:ext cx="2544" cy="576"/>
            </a:xfrm>
            <a:prstGeom prst="rect">
              <a:avLst/>
            </a:prstGeom>
            <a:solidFill>
              <a:schemeClr val="bg1">
                <a:alpha val="27843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5400" b="1">
                  <a:latin typeface="Broadway" pitchFamily="82" charset="0"/>
                </a:rPr>
                <a:t>Expect…?</a:t>
              </a:r>
            </a:p>
          </p:txBody>
        </p:sp>
      </p:grpSp>
      <p:pic>
        <p:nvPicPr>
          <p:cNvPr id="37898" name="Picture 10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017.WAV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39200" y="6553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23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8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89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" descr="r214377_829941"/>
          <p:cNvPicPr>
            <a:picLocks noChangeAspect="1" noChangeArrowheads="1"/>
          </p:cNvPicPr>
          <p:nvPr/>
        </p:nvPicPr>
        <p:blipFill>
          <a:blip r:embed="rId3" cstate="print"/>
          <a:srcRect r="21053"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401763"/>
          </a:xfrm>
          <a:noFill/>
          <a:ln w="50800"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en-US" sz="9600" b="1" smtClean="0">
                <a:solidFill>
                  <a:schemeClr val="bg1"/>
                </a:solidFill>
                <a:latin typeface="Arial Black" pitchFamily="34" charset="0"/>
              </a:rPr>
              <a:t>Placement</a:t>
            </a:r>
          </a:p>
        </p:txBody>
      </p:sp>
      <p:sp>
        <p:nvSpPr>
          <p:cNvPr id="10244" name="Text Box 5"/>
          <p:cNvSpPr txBox="1">
            <a:spLocks noChangeArrowheads="1"/>
          </p:cNvSpPr>
          <p:nvPr/>
        </p:nvSpPr>
        <p:spPr bwMode="auto">
          <a:xfrm rot="639698">
            <a:off x="5253038" y="2819400"/>
            <a:ext cx="3890962" cy="1555750"/>
          </a:xfrm>
          <a:prstGeom prst="rect">
            <a:avLst/>
          </a:prstGeom>
          <a:solidFill>
            <a:schemeClr val="bg1">
              <a:alpha val="39999"/>
            </a:schemeClr>
          </a:solidFill>
          <a:ln w="63500">
            <a:noFill/>
            <a:prstDash val="lgDash"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9600" b="1">
                <a:latin typeface="Chiller" pitchFamily="82" charset="0"/>
              </a:rPr>
              <a:t>NERVOUS</a:t>
            </a:r>
          </a:p>
        </p:txBody>
      </p:sp>
      <p:sp>
        <p:nvSpPr>
          <p:cNvPr id="10245" name="Text Box 6"/>
          <p:cNvSpPr txBox="1">
            <a:spLocks noChangeArrowheads="1"/>
          </p:cNvSpPr>
          <p:nvPr/>
        </p:nvSpPr>
        <p:spPr bwMode="auto">
          <a:xfrm rot="435992">
            <a:off x="2192338" y="4684713"/>
            <a:ext cx="5710237" cy="1920875"/>
          </a:xfrm>
          <a:prstGeom prst="rect">
            <a:avLst/>
          </a:prstGeom>
          <a:solidFill>
            <a:schemeClr val="bg1">
              <a:alpha val="43921"/>
            </a:schemeClr>
          </a:solidFill>
          <a:ln w="63500">
            <a:noFill/>
            <a:prstDash val="lgDash"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0">
                <a:latin typeface="GungsuhChe" pitchFamily="49" charset="-127"/>
              </a:rPr>
              <a:t>Missing family &amp; friends</a:t>
            </a:r>
          </a:p>
        </p:txBody>
      </p:sp>
      <p:grpSp>
        <p:nvGrpSpPr>
          <p:cNvPr id="10246" name="Group 11"/>
          <p:cNvGrpSpPr>
            <a:grpSpLocks/>
          </p:cNvGrpSpPr>
          <p:nvPr/>
        </p:nvGrpSpPr>
        <p:grpSpPr bwMode="auto">
          <a:xfrm rot="-478531">
            <a:off x="228600" y="2362200"/>
            <a:ext cx="4038600" cy="1828800"/>
            <a:chOff x="288" y="1584"/>
            <a:chExt cx="2544" cy="1152"/>
          </a:xfrm>
        </p:grpSpPr>
        <p:sp>
          <p:nvSpPr>
            <p:cNvPr id="10248" name="Text Box 9"/>
            <p:cNvSpPr txBox="1">
              <a:spLocks noChangeArrowheads="1"/>
            </p:cNvSpPr>
            <p:nvPr/>
          </p:nvSpPr>
          <p:spPr bwMode="auto">
            <a:xfrm>
              <a:off x="288" y="1584"/>
              <a:ext cx="2544" cy="576"/>
            </a:xfrm>
            <a:prstGeom prst="rect">
              <a:avLst/>
            </a:prstGeom>
            <a:solidFill>
              <a:schemeClr val="bg1">
                <a:alpha val="27843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5400" b="1">
                  <a:latin typeface="Broadway" pitchFamily="82" charset="0"/>
                </a:rPr>
                <a:t>What to</a:t>
              </a:r>
              <a:r>
                <a:rPr lang="en-US" sz="4400" b="1">
                  <a:latin typeface="Broadway" pitchFamily="82" charset="0"/>
                </a:rPr>
                <a:t> </a:t>
              </a:r>
            </a:p>
          </p:txBody>
        </p:sp>
        <p:sp>
          <p:nvSpPr>
            <p:cNvPr id="10249" name="Text Box 10"/>
            <p:cNvSpPr txBox="1">
              <a:spLocks noChangeArrowheads="1"/>
            </p:cNvSpPr>
            <p:nvPr/>
          </p:nvSpPr>
          <p:spPr bwMode="auto">
            <a:xfrm>
              <a:off x="288" y="2160"/>
              <a:ext cx="2544" cy="576"/>
            </a:xfrm>
            <a:prstGeom prst="rect">
              <a:avLst/>
            </a:prstGeom>
            <a:solidFill>
              <a:schemeClr val="bg1">
                <a:alpha val="27843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5400" b="1">
                  <a:latin typeface="Broadway" pitchFamily="82" charset="0"/>
                </a:rPr>
                <a:t>Expect…?</a:t>
              </a:r>
            </a:p>
          </p:txBody>
        </p:sp>
      </p:grpSp>
      <p:pic>
        <p:nvPicPr>
          <p:cNvPr id="14349" name="Picture 13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4050.WAV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70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3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34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103</Words>
  <Application>Microsoft Office PowerPoint</Application>
  <PresentationFormat>On-screen Show (4:3)</PresentationFormat>
  <Paragraphs>40</Paragraphs>
  <Slides>20</Slides>
  <Notes>0</Notes>
  <HiddenSlides>0</HiddenSlides>
  <MMClips>20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Default Design</vt:lpstr>
      <vt:lpstr>My Rural Placement  Experience </vt:lpstr>
      <vt:lpstr>City Kid</vt:lpstr>
      <vt:lpstr>What To Expect…? </vt:lpstr>
      <vt:lpstr>Accommodation</vt:lpstr>
      <vt:lpstr>Accommodation</vt:lpstr>
      <vt:lpstr>Finance…?</vt:lpstr>
      <vt:lpstr>Finance…?</vt:lpstr>
      <vt:lpstr>Placement</vt:lpstr>
      <vt:lpstr>Placement</vt:lpstr>
      <vt:lpstr>Nothing to worry about</vt:lpstr>
      <vt:lpstr>Slower Pace</vt:lpstr>
      <vt:lpstr>Home Visits</vt:lpstr>
      <vt:lpstr>Generous with their time</vt:lpstr>
      <vt:lpstr>Weekend Trips</vt:lpstr>
      <vt:lpstr>“Everyone really does  know everyone in rural towns” </vt:lpstr>
      <vt:lpstr>Rural Placement</vt:lpstr>
      <vt:lpstr>Rural Placement</vt:lpstr>
      <vt:lpstr>Rural Placement</vt:lpstr>
      <vt:lpstr>Rural Placement</vt:lpstr>
      <vt:lpstr>My Rural Placement  Experience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Rural Placement  Experience </dc:title>
  <dc:creator>Alison Francis</dc:creator>
  <cp:lastModifiedBy>University of Newcastle</cp:lastModifiedBy>
  <cp:revision>11</cp:revision>
  <dcterms:created xsi:type="dcterms:W3CDTF">2011-05-08T01:23:48Z</dcterms:created>
  <dcterms:modified xsi:type="dcterms:W3CDTF">2013-03-19T03:21:44Z</dcterms:modified>
</cp:coreProperties>
</file>